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A9AF3-754E-4545-A896-9A47124FFA47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5E2A6-4735-4BF9-9C2D-21026097F8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32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Objetivos que deverão ser atingidos com o estudo da unidade:</a:t>
            </a:r>
          </a:p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Identificar os principais estados físicos da matéria.</a:t>
            </a:r>
          </a:p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 Nomear os diferentes processos de mudança de fase de substâncias comuns.</a:t>
            </a:r>
          </a:p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 Interpretar a constante de calor latente.</a:t>
            </a:r>
          </a:p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 Resolver problemas envolvendo mudanças de estado físico.</a:t>
            </a:r>
          </a:p>
          <a:p>
            <a:pPr eaLnBrk="1" hangingPunct="1">
              <a:spcBef>
                <a:spcPct val="0"/>
              </a:spcBef>
            </a:pPr>
            <a:endParaRPr lang="pt-BR" b="1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b="1" smtClean="0">
                <a:solidFill>
                  <a:srgbClr val="FF0000"/>
                </a:solidFill>
                <a:ea typeface="ＭＳ Ｐゴシック" charset="-128"/>
              </a:rPr>
              <a:t> Interpretar curvas de aquecimento, identificando o estado físico de cada etapa.</a:t>
            </a:r>
            <a:endParaRPr lang="en-US" b="0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41A7A7B-D03B-415D-8EA1-6A6CAFF3B809}" type="slidenum">
              <a:rPr lang="pt-BR" smtClean="0">
                <a:latin typeface="Calibri" charset="0"/>
              </a:rPr>
              <a:pPr eaLnBrk="1" hangingPunct="1"/>
              <a:t>1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Além de explicar as transformações de fase presentes no sistema de funcionamento de uma termelétrica, 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pode-se abordar as diferentes fontes térmicas que fervem a água: carvão, gás e combustíveis nucleares. 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Vale ainda perguntar aos alunos se não é possível obter calor de outras fontes não poluentes. Após abrir espaço para algumas respostas, citar a energia geotérmica e a energia solar como exemplos dessas fontes não poluentes.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Por fim, traçar um paralelo entre as energias renováveis e as não renováveis, ressaltando que a matriz energética do Brasil está predominantemente concentrada na produção de energia a partir de recursos hídricos (hidrelétricas).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Como comentário complementar, sugere-se  falar a respeito dos impactos ambientais que todas as usinas geram.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23BBF0A-56D4-44B4-8F9D-9E0F126C2B8D}" type="slidenum">
              <a:rPr lang="pt-BR" smtClean="0">
                <a:latin typeface="Calibri" charset="0"/>
              </a:rPr>
              <a:pPr eaLnBrk="1" hangingPunct="1"/>
              <a:t>10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charset="-128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673EBC2-3255-44B7-A9FA-AB3F42766807}" type="slidenum">
              <a:rPr lang="pt-BR" smtClean="0">
                <a:latin typeface="Calibri" charset="0"/>
              </a:rPr>
              <a:pPr eaLnBrk="1" hangingPunct="1"/>
              <a:t>11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Se em ambos os casos a água se encontra em sua temperatura de mudança de fase, é mais fácil (requer menos energia) derreter 1 kg de gelo do que ferver um kg de água.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Pode-se promover a discussão inicial de forma qualitativa, buscando identificar quais são os conhecimentos prévios dos alunos sobre o tema. 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À medida que a discussão avançar, qualificar melhor a pergunta explicando que, nos dois casos, a água já se encontra em seu ponto de mudança de estado físico.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CDB43FD-9CD2-45E4-9E8F-F603B26F7E49}" type="slidenum">
              <a:rPr lang="pt-BR" smtClean="0">
                <a:latin typeface="Calibri" charset="0"/>
              </a:rPr>
              <a:pPr eaLnBrk="1" hangingPunct="1"/>
              <a:t>2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Em geral, os alunos já tiveram contato com o nome das transformações entre as fases. Sendo assim, o objetivo, neste momento, é apenas retomar, relembrar e reforçar tal conteúdo.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F09FF4A-4E6B-4183-A0FD-B9DDCC3F3A4A}" type="slidenum">
              <a:rPr lang="pt-BR" smtClean="0">
                <a:latin typeface="Calibri" charset="0"/>
              </a:rPr>
              <a:pPr eaLnBrk="1" hangingPunct="1"/>
              <a:t>3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49745B-4D19-4512-8F01-3D94000F3D36}" type="slidenum">
              <a:rPr lang="pt-BR" smtClean="0">
                <a:latin typeface="Calibri" charset="0"/>
              </a:rPr>
              <a:pPr eaLnBrk="1" hangingPunct="1"/>
              <a:t>4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Dar atenção especial para a interpretação física da constante de calor latente, que pode ser interpretada como a quantidade de calor necessária para que cada unidade de massa (grama, quilograma, etc.) da substância mude seu estado físico.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É importante também ressaltar que, enquanto se dá a mudança de estado físico, a temperatura permanece constante.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Para finalizar o conteúdo do slide, pode-se interpretar a relação entre os calores latentes de fusão e de solidificação e entre os valores para vaporização e para condensação.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9A6DB78-F6EE-47CA-832F-AA79D0247EF1}" type="slidenum">
              <a:rPr lang="pt-BR" smtClean="0">
                <a:latin typeface="Calibri" charset="0"/>
              </a:rPr>
              <a:pPr eaLnBrk="1" hangingPunct="1"/>
              <a:t>5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Os valores numéricos podem ajudar os alunos a mais bem compreenderem a constante de calor latente.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67BBEE0-BE9B-4D04-AEC2-640804069C86}" type="slidenum">
              <a:rPr lang="pt-BR" smtClean="0">
                <a:latin typeface="Calibri" charset="0"/>
              </a:rPr>
              <a:pPr eaLnBrk="1" hangingPunct="1"/>
              <a:t>6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charset="-128"/>
            </a:endParaRPr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985BF93-6D62-4D89-8DAA-92D3FA7F2F40}" type="slidenum">
              <a:rPr lang="pt-BR" smtClean="0">
                <a:latin typeface="Calibri" charset="0"/>
              </a:rPr>
              <a:pPr eaLnBrk="1" hangingPunct="1"/>
              <a:t>7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pt-BR" sz="1100" b="1" smtClean="0">
              <a:cs typeface="Arial" pitchFamily="34" charset="0"/>
            </a:endParaRP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Interpretar a curva de aquecimento com os alunos e identificar em cada etapa se o calor envolvido é latente ou sensível.</a:t>
            </a:r>
          </a:p>
          <a:p>
            <a:pPr defTabSz="84408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pt-BR" sz="1100" b="1" smtClean="0">
                <a:cs typeface="Arial" pitchFamily="34" charset="0"/>
              </a:rPr>
              <a:t>Também retomar a ideia (e mostrar no gráfico) que a temperatura permanece constante durante a mudança de fase.</a:t>
            </a:r>
            <a:endParaRPr lang="pt-BR" dirty="0" smtClean="0">
              <a:ea typeface="ＭＳ Ｐゴシック" charset="-128"/>
            </a:endParaRP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F41AB0E-F5C5-44D3-9AF9-BCAE117A1E4E}" type="slidenum">
              <a:rPr lang="pt-BR" smtClean="0">
                <a:latin typeface="Calibri" charset="0"/>
              </a:rPr>
              <a:pPr eaLnBrk="1" hangingPunct="1"/>
              <a:t>8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charset="-128"/>
            </a:endParaRP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44BE6EC-7A1B-423A-9244-056CFFCDE113}" type="slidenum">
              <a:rPr lang="pt-BR" smtClean="0">
                <a:latin typeface="Calibri" charset="0"/>
              </a:rPr>
              <a:pPr eaLnBrk="1" hangingPunct="1"/>
              <a:t>9</a:t>
            </a:fld>
            <a:endParaRPr lang="pt-BR" smtClean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37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34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544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90957-D767-457B-B416-FAB9A55D560F}" type="datetime1">
              <a:rPr lang="pt-BR"/>
              <a:pPr>
                <a:defRPr/>
              </a:pPr>
              <a:t>01/04/2013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02E0-1F57-41BB-9559-9A92FAE8DA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34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52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40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62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2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05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82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8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E3873-C679-4A8D-AE8B-8FBCFFECE38A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7F05E-B437-4C97-9E65-DF3B82C4F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5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1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773238"/>
            <a:ext cx="9144000" cy="508476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443038" y="333375"/>
            <a:ext cx="7450137" cy="1079500"/>
          </a:xfrm>
          <a:prstGeom prst="roundRect">
            <a:avLst>
              <a:gd name="adj" fmla="val 9553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000" b="1" dirty="0" smtClean="0">
                <a:solidFill>
                  <a:schemeClr val="tx1"/>
                </a:solidFill>
                <a:cs typeface="Arial" pitchFamily="34" charset="0"/>
              </a:rPr>
              <a:t>Mudança de fase</a:t>
            </a:r>
            <a:endParaRPr lang="pt-BR" sz="20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defRPr/>
            </a:pPr>
            <a:r>
              <a:rPr lang="pt-BR" sz="1600" dirty="0">
                <a:solidFill>
                  <a:schemeClr val="tx1"/>
                </a:solidFill>
                <a:cs typeface="Arial" pitchFamily="34" charset="0"/>
              </a:rPr>
              <a:t>@FIS606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79388" y="1916113"/>
            <a:ext cx="5832475" cy="2520950"/>
          </a:xfrm>
          <a:prstGeom prst="roundRect">
            <a:avLst>
              <a:gd name="adj" fmla="val 1304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Para visualizar este </a:t>
            </a:r>
            <a:b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</a:b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conteúdo digital, é preciso ter instalado o </a:t>
            </a:r>
            <a:r>
              <a:rPr lang="pt-BR" sz="2800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plugin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Slides de Aula</a:t>
            </a: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, disponível no </a:t>
            </a:r>
            <a:r>
              <a:rPr lang="pt-BR" sz="2800" b="1" dirty="0">
                <a:solidFill>
                  <a:srgbClr val="00B0F0"/>
                </a:solidFill>
                <a:cs typeface="Arial" pitchFamily="34" charset="0"/>
              </a:rPr>
              <a:t>Livro Digital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23850" y="5876925"/>
            <a:ext cx="2879725" cy="576263"/>
          </a:xfrm>
          <a:prstGeom prst="roundRect">
            <a:avLst>
              <a:gd name="adj" fmla="val 127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Atenção:</a:t>
            </a:r>
            <a:b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</a:b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não altere o conteúdo deste </a:t>
            </a:r>
            <a:r>
              <a:rPr lang="pt-BR" sz="1400" i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slide</a:t>
            </a:r>
          </a:p>
        </p:txBody>
      </p:sp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1144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8" name="nextButton">
            <a:hlinkClick r:id="" action="ppaction://hlinkshowjump?jump=endshow"/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  <p:pic>
        <p:nvPicPr>
          <p:cNvPr id="10" name="Picture 2" descr="D:\TAGS\marca_pret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7" y="6237312"/>
            <a:ext cx="119856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11" name="nextButton">
            <a:hlinkClick r:id="" action="ppaction://hlinkshowjump?jump=endshow"/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19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8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3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0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9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773238"/>
            <a:ext cx="9144000" cy="508476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443038" y="333375"/>
            <a:ext cx="7450137" cy="1079500"/>
          </a:xfrm>
          <a:prstGeom prst="roundRect">
            <a:avLst>
              <a:gd name="adj" fmla="val 9553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000" b="1" dirty="0">
                <a:solidFill>
                  <a:schemeClr val="tx1"/>
                </a:solidFill>
                <a:cs typeface="Arial" pitchFamily="34" charset="0"/>
              </a:rPr>
              <a:t>Quantidade de calor necessária para o derretimento do gelo </a:t>
            </a:r>
          </a:p>
          <a:p>
            <a:pPr>
              <a:defRPr/>
            </a:pPr>
            <a:r>
              <a:rPr lang="pt-BR" sz="1600" dirty="0">
                <a:solidFill>
                  <a:schemeClr val="tx1"/>
                </a:solidFill>
                <a:cs typeface="Arial" pitchFamily="34" charset="0"/>
              </a:rPr>
              <a:t>@FIS658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79388" y="1916113"/>
            <a:ext cx="5832475" cy="2520950"/>
          </a:xfrm>
          <a:prstGeom prst="roundRect">
            <a:avLst>
              <a:gd name="adj" fmla="val 1304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Para visualizar este </a:t>
            </a:r>
            <a:b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</a:b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conteúdo digital, é preciso ter instalado o </a:t>
            </a:r>
            <a:r>
              <a:rPr lang="pt-BR" sz="2800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plugin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Slides de Aula</a:t>
            </a: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, disponível no </a:t>
            </a:r>
            <a:r>
              <a:rPr lang="pt-BR" sz="2800" b="1" dirty="0">
                <a:solidFill>
                  <a:srgbClr val="00B0F0"/>
                </a:solidFill>
                <a:cs typeface="Arial" pitchFamily="34" charset="0"/>
              </a:rPr>
              <a:t>Livro Digital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23850" y="5876925"/>
            <a:ext cx="2879725" cy="576263"/>
          </a:xfrm>
          <a:prstGeom prst="roundRect">
            <a:avLst>
              <a:gd name="adj" fmla="val 127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Atenção:</a:t>
            </a:r>
            <a:b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</a:b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não altere o conteúdo deste </a:t>
            </a:r>
            <a:r>
              <a:rPr lang="pt-BR" sz="1400" i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slide</a:t>
            </a:r>
          </a:p>
        </p:txBody>
      </p:sp>
      <p:pic>
        <p:nvPicPr>
          <p:cNvPr id="92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1144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8" name="nextButton">
            <a:hlinkClick r:id="" action="ppaction://hlinkshowjump?jump=nextslide"/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  <p:pic>
        <p:nvPicPr>
          <p:cNvPr id="10" name="Picture 2" descr="D:\TAGS\marca_pret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7" y="6237312"/>
            <a:ext cx="119856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11" name="nextButton">
            <a:hlinkClick r:id="" action="ppaction://hlinkshowjump?jump=nextslide"/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84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4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8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773238"/>
            <a:ext cx="9144000" cy="508476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443038" y="333375"/>
            <a:ext cx="7450137" cy="1079500"/>
          </a:xfrm>
          <a:prstGeom prst="roundRect">
            <a:avLst>
              <a:gd name="adj" fmla="val 9553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000" b="1" dirty="0" smtClean="0">
                <a:solidFill>
                  <a:schemeClr val="tx1"/>
                </a:solidFill>
                <a:cs typeface="Arial" pitchFamily="34" charset="0"/>
              </a:rPr>
              <a:t>Quantidade </a:t>
            </a:r>
            <a:r>
              <a:rPr lang="pt-BR" sz="2000" b="1" dirty="0">
                <a:solidFill>
                  <a:schemeClr val="tx1"/>
                </a:solidFill>
                <a:cs typeface="Arial" pitchFamily="34" charset="0"/>
              </a:rPr>
              <a:t>de calor necessária para vaporizar a </a:t>
            </a:r>
            <a:r>
              <a:rPr lang="pt-BR" sz="2000" b="1" dirty="0" smtClean="0">
                <a:solidFill>
                  <a:schemeClr val="tx1"/>
                </a:solidFill>
                <a:cs typeface="Arial" pitchFamily="34" charset="0"/>
              </a:rPr>
              <a:t>água</a:t>
            </a:r>
            <a:endParaRPr lang="pt-BR" sz="20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defRPr/>
            </a:pPr>
            <a:r>
              <a:rPr lang="pt-BR" sz="1600" dirty="0">
                <a:solidFill>
                  <a:schemeClr val="tx1"/>
                </a:solidFill>
                <a:cs typeface="Arial" pitchFamily="34" charset="0"/>
              </a:rPr>
              <a:t>@FIS284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79388" y="1916113"/>
            <a:ext cx="5832475" cy="2520950"/>
          </a:xfrm>
          <a:prstGeom prst="roundRect">
            <a:avLst>
              <a:gd name="adj" fmla="val 1304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Para visualizar este </a:t>
            </a:r>
            <a:b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</a:b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conteúdo digital, é preciso ter instalado o </a:t>
            </a:r>
            <a:r>
              <a:rPr lang="pt-BR" sz="2800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plugin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Slides de Aula</a:t>
            </a:r>
            <a:r>
              <a:rPr lang="pt-B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, disponível no </a:t>
            </a:r>
            <a:r>
              <a:rPr lang="pt-BR" sz="2800" b="1" dirty="0">
                <a:solidFill>
                  <a:srgbClr val="00B0F0"/>
                </a:solidFill>
                <a:cs typeface="Arial" pitchFamily="34" charset="0"/>
              </a:rPr>
              <a:t>Livro Digital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23850" y="5876925"/>
            <a:ext cx="2879725" cy="576263"/>
          </a:xfrm>
          <a:prstGeom prst="roundRect">
            <a:avLst>
              <a:gd name="adj" fmla="val 127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Atenção:</a:t>
            </a:r>
            <a:b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</a:b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não altere o conteúdo deste </a:t>
            </a:r>
            <a:r>
              <a:rPr lang="pt-BR" sz="1400" i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slide</a:t>
            </a:r>
          </a:p>
        </p:txBody>
      </p:sp>
      <p:pic>
        <p:nvPicPr>
          <p:cNvPr id="112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1144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8" name="nextButton">
            <a:hlinkClick r:id="" action="ppaction://hlinkshowjump?jump=nextslide"/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  <p:pic>
        <p:nvPicPr>
          <p:cNvPr id="10" name="Picture 2" descr="D:\TAGS\marca_pret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7" y="6237312"/>
            <a:ext cx="119856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revButton">
            <a:hlinkClick r:id="" action="ppaction://hlinkshowjump?jump=previousslide"/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540500"/>
            <a:ext cx="304800" cy="317500"/>
          </a:xfrm>
          <a:prstGeom prst="rect">
            <a:avLst/>
          </a:prstGeom>
        </p:spPr>
      </p:pic>
      <p:pic>
        <p:nvPicPr>
          <p:cNvPr id="11" name="nextButton">
            <a:hlinkClick r:id="" action="ppaction://hlinkshowjump?jump=nextslide"/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540500"/>
            <a:ext cx="3048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91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Apresentação na tela (4:3)</PresentationFormat>
  <Paragraphs>57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FISEM2V2U12</dc:title>
  <dc:subject>FIS</dc:subject>
  <dc:creator>Positivo Informática S/A</dc:creator>
  <dc:description>Slides de aula.</dc:description>
  <cp:lastModifiedBy>Eduardo de Araújo</cp:lastModifiedBy>
  <cp:revision>3</cp:revision>
  <dcterms:created xsi:type="dcterms:W3CDTF">2013-04-01T12:27:39Z</dcterms:created>
  <dcterms:modified xsi:type="dcterms:W3CDTF">2013-04-01T12:35:01Z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strito">
    <vt:lpwstr>positivo</vt:lpwstr>
  </property>
  <property fmtid="{D5CDD505-2E9C-101B-9397-08002B2CF9AE}" pid="3" name="_publishDate">
    <vt:filetime>2013-04-01T15:34:58Z</vt:filetime>
  </property>
  <property fmtid="{D5CDD505-2E9C-101B-9397-08002B2CF9AE}" pid="4" name="_pptName">
    <vt:lpwstr>FISEM2V2U12</vt:lpwstr>
  </property>
  <property fmtid="{D5CDD505-2E9C-101B-9397-08002B2CF9AE}" pid="5" name="_idUnidade">
    <vt:lpwstr>1068</vt:lpwstr>
  </property>
  <property fmtid="{D5CDD505-2E9C-101B-9397-08002B2CF9AE}" pid="6" name="_pluginMinVersion">
    <vt:lpwstr>2.0.25</vt:lpwstr>
  </property>
</Properties>
</file>